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313" r:id="rId2"/>
    <p:sldId id="311" r:id="rId3"/>
    <p:sldId id="321" r:id="rId4"/>
    <p:sldId id="322" r:id="rId5"/>
    <p:sldId id="323" r:id="rId6"/>
    <p:sldId id="324" r:id="rId7"/>
    <p:sldId id="325" r:id="rId8"/>
    <p:sldId id="326" r:id="rId9"/>
    <p:sldId id="338" r:id="rId10"/>
    <p:sldId id="327" r:id="rId11"/>
    <p:sldId id="328" r:id="rId12"/>
    <p:sldId id="331" r:id="rId13"/>
    <p:sldId id="335" r:id="rId14"/>
    <p:sldId id="336" r:id="rId15"/>
    <p:sldId id="337" r:id="rId16"/>
    <p:sldId id="332" r:id="rId17"/>
    <p:sldId id="333" r:id="rId1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D6C"/>
    <a:srgbClr val="0F1526"/>
    <a:srgbClr val="E7FFFF"/>
    <a:srgbClr val="CCFFFF"/>
    <a:srgbClr val="E2E4E4"/>
    <a:srgbClr val="0077D4"/>
    <a:srgbClr val="101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85238" autoAdjust="0"/>
  </p:normalViewPr>
  <p:slideViewPr>
    <p:cSldViewPr snapToGrid="0" snapToObjects="1">
      <p:cViewPr varScale="1">
        <p:scale>
          <a:sx n="113" d="100"/>
          <a:sy n="113" d="100"/>
        </p:scale>
        <p:origin x="163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10</c:v>
                </c:pt>
              </c:numCache>
            </c:numRef>
          </c:xVal>
          <c:yVal>
            <c:numRef>
              <c:f>Sheet1!$B$2:$B$4</c:f>
              <c:numCache>
                <c:formatCode>0.00E+00</c:formatCode>
                <c:ptCount val="3"/>
                <c:pt idx="0" formatCode="General">
                  <c:v>0</c:v>
                </c:pt>
                <c:pt idx="1">
                  <c:v>2.75</c:v>
                </c:pt>
                <c:pt idx="2">
                  <c:v>2.75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390648"/>
        <c:axId val="57943280"/>
      </c:scatterChart>
      <c:valAx>
        <c:axId val="105390648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/>
                  <a:t>time [</a:t>
                </a:r>
                <a:r>
                  <a:rPr lang="en-US" dirty="0" err="1"/>
                  <a:t>hr</a:t>
                </a:r>
                <a:r>
                  <a:rPr lang="en-US" dirty="0"/>
                  <a:t>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57943280"/>
        <c:crosses val="autoZero"/>
        <c:crossBetween val="midCat"/>
        <c:majorUnit val="1"/>
      </c:valAx>
      <c:valAx>
        <c:axId val="579432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dirty="0"/>
                  <a:t>Flux [×10</a:t>
                </a:r>
                <a:r>
                  <a:rPr lang="en-US" baseline="30000" dirty="0"/>
                  <a:t>23</a:t>
                </a:r>
                <a:r>
                  <a:rPr lang="en-US" dirty="0"/>
                  <a:t> neutron/cm</a:t>
                </a:r>
                <a:r>
                  <a:rPr lang="en-US" baseline="30000" dirty="0"/>
                  <a:t>2</a:t>
                </a:r>
                <a:r>
                  <a:rPr lang="en-US" dirty="0"/>
                  <a:t>s]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05390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0.37012</cdr:x>
      <cdr:y>0</cdr:y>
    </cdr:from>
    <cdr:to>
      <cdr:x>0.9562</cdr:x>
      <cdr:y>0.79904</cdr:y>
    </cdr:to>
    <cdr:grpSp>
      <cdr:nvGrpSpPr>
        <cdr:cNvPr id="7" name="Group 6"/>
        <cdr:cNvGrpSpPr/>
      </cdr:nvGrpSpPr>
      <cdr:grpSpPr>
        <a:xfrm xmlns:a="http://schemas.openxmlformats.org/drawingml/2006/main">
          <a:off x="1690275" y="0"/>
          <a:ext cx="2676527" cy="2259689"/>
          <a:chOff x="1690279" y="0"/>
          <a:chExt cx="2676525" cy="2259681"/>
        </a:xfrm>
      </cdr:grpSpPr>
      <cdr:cxnSp macro="">
        <cdr:nvCxnSpPr>
          <cdr:cNvPr id="3" name="Straight Connector 2"/>
          <cdr:cNvCxnSpPr/>
        </cdr:nvCxnSpPr>
        <cdr:spPr>
          <a:xfrm xmlns:a="http://schemas.openxmlformats.org/drawingml/2006/main">
            <a:off x="1728379" y="141956"/>
            <a:ext cx="0" cy="2076450"/>
          </a:xfrm>
          <a:prstGeom xmlns:a="http://schemas.openxmlformats.org/drawingml/2006/main" prst="line">
            <a:avLst/>
          </a:prstGeom>
          <a:ln xmlns:a="http://schemas.openxmlformats.org/drawingml/2006/main">
            <a:prstDash val="dash"/>
          </a:ln>
        </cdr:spPr>
        <cdr:style>
          <a:lnRef xmlns:a="http://schemas.openxmlformats.org/drawingml/2006/main" idx="2">
            <a:schemeClr val="dk1"/>
          </a:lnRef>
          <a:fillRef xmlns:a="http://schemas.openxmlformats.org/drawingml/2006/main" idx="0">
            <a:schemeClr val="dk1"/>
          </a:fillRef>
          <a:effectRef xmlns:a="http://schemas.openxmlformats.org/drawingml/2006/main" idx="1">
            <a:schemeClr val="dk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4" name="TextBox 3"/>
          <cdr:cNvSpPr txBox="1"/>
        </cdr:nvSpPr>
        <cdr:spPr>
          <a:xfrm xmlns:a="http://schemas.openxmlformats.org/drawingml/2006/main">
            <a:off x="1690279" y="0"/>
            <a:ext cx="447675" cy="310021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vert="horz" wrap="none" lIns="91440" tIns="45720" rIns="91440" bIns="45720" rtlCol="0" anchor="ctr">
            <a:normAutofit/>
          </a:bodyPr>
          <a:lstStyle xmlns:a="http://schemas.openxmlformats.org/drawingml/2006/main"/>
          <a:p xmlns:a="http://schemas.openxmlformats.org/drawingml/2006/main">
            <a:r>
              <a:rPr lang="en-US" dirty="0" smtClean="0"/>
              <a:t>3 </a:t>
            </a:r>
            <a:r>
              <a:rPr lang="en-US" dirty="0" err="1" smtClean="0"/>
              <a:t>hrs</a:t>
            </a:r>
            <a:endParaRPr lang="en-US" sz="1100" dirty="0" smtClean="0"/>
          </a:p>
        </cdr:txBody>
      </cdr:sp>
      <cdr:cxnSp macro="">
        <cdr:nvCxnSpPr>
          <cdr:cNvPr id="5" name="Straight Connector 4"/>
          <cdr:cNvCxnSpPr/>
        </cdr:nvCxnSpPr>
        <cdr:spPr>
          <a:xfrm xmlns:a="http://schemas.openxmlformats.org/drawingml/2006/main">
            <a:off x="4357279" y="183231"/>
            <a:ext cx="0" cy="2076450"/>
          </a:xfrm>
          <a:prstGeom xmlns:a="http://schemas.openxmlformats.org/drawingml/2006/main" prst="line">
            <a:avLst/>
          </a:prstGeom>
          <a:ln xmlns:a="http://schemas.openxmlformats.org/drawingml/2006/main">
            <a:prstDash val="dash"/>
          </a:ln>
        </cdr:spPr>
        <cdr:style>
          <a:lnRef xmlns:a="http://schemas.openxmlformats.org/drawingml/2006/main" idx="2">
            <a:schemeClr val="dk1"/>
          </a:lnRef>
          <a:fillRef xmlns:a="http://schemas.openxmlformats.org/drawingml/2006/main" idx="0">
            <a:schemeClr val="dk1"/>
          </a:fillRef>
          <a:effectRef xmlns:a="http://schemas.openxmlformats.org/drawingml/2006/main" idx="1">
            <a:schemeClr val="dk1"/>
          </a:effectRef>
          <a:fontRef xmlns:a="http://schemas.openxmlformats.org/drawingml/2006/main" idx="minor">
            <a:schemeClr val="tx1"/>
          </a:fontRef>
        </cdr:style>
      </cdr:cxnSp>
      <cdr:sp macro="" textlink="">
        <cdr:nvSpPr>
          <cdr:cNvPr id="6" name="TextBox 2"/>
          <cdr:cNvSpPr txBox="1"/>
        </cdr:nvSpPr>
        <cdr:spPr>
          <a:xfrm xmlns:a="http://schemas.openxmlformats.org/drawingml/2006/main">
            <a:off x="3919129" y="0"/>
            <a:ext cx="447675" cy="310021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="horz" wrap="none" lIns="91440" tIns="45720" rIns="91440" bIns="45720" rtlCol="0" anchor="ctr">
            <a:normAutofit/>
          </a:bodyPr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dirty="0" smtClean="0"/>
              <a:t>2 </a:t>
            </a:r>
            <a:r>
              <a:rPr lang="en-US" dirty="0" err="1" smtClean="0"/>
              <a:t>yrs</a:t>
            </a:r>
            <a:endParaRPr lang="en-US" sz="1100" dirty="0" smtClean="0"/>
          </a:p>
        </cdr:txBody>
      </cdr:sp>
    </cdr:grp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DC9B2AF-FF93-9443-8132-C0BAE0160594}" type="datetimeFigureOut">
              <a:rPr lang="en-US"/>
              <a:pPr>
                <a:defRPr/>
              </a:pPr>
              <a:t>3/1/2017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D5BBCF3-B909-0E47-AFC1-794F620114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9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6D589F-5847-1648-9C0C-18AD595551BD}" type="datetimeFigureOut">
              <a:rPr lang="en-US"/>
              <a:pPr>
                <a:defRPr/>
              </a:pPr>
              <a:t>3/1/2017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DB5684E-388A-574C-9362-1C84C7B37B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5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83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9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74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6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8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79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75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84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2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1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9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49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0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20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38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83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129338"/>
          </a:xfrm>
          <a:prstGeom prst="rect">
            <a:avLst/>
          </a:prstGeom>
          <a:solidFill>
            <a:srgbClr val="0F1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108700"/>
            <a:ext cx="9144000" cy="749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04477" y="1950247"/>
            <a:ext cx="7053981" cy="194144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lnSpc>
                <a:spcPts val="6000"/>
              </a:lnSpc>
              <a:defRPr sz="5400">
                <a:solidFill>
                  <a:srgbClr val="0077D4"/>
                </a:solidFill>
                <a:latin typeface="Cambria"/>
                <a:cs typeface="Cambri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04477" y="3991883"/>
            <a:ext cx="7053262" cy="758825"/>
          </a:xfrm>
        </p:spPr>
        <p:txBody>
          <a:bodyPr>
            <a:normAutofit/>
          </a:bodyPr>
          <a:lstStyle>
            <a:lvl1pPr marL="0" indent="0">
              <a:buNone/>
              <a:defRPr sz="2600" i="1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 descr="MNE-du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94" y="6274948"/>
            <a:ext cx="4042275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5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74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51317"/>
            <a:ext cx="5486400" cy="397625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23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2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439"/>
            <a:ext cx="8229600" cy="10145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8927"/>
            <a:ext cx="8229600" cy="42770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9675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bulle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1703"/>
            <a:ext cx="8229600" cy="10285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8925"/>
            <a:ext cx="8229600" cy="44448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1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hoto Header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887538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3700" y="752475"/>
            <a:ext cx="1862138" cy="312738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photos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1882"/>
            <a:ext cx="8229600" cy="94727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96811"/>
            <a:ext cx="8229600" cy="27594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262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eader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887538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3700" y="752475"/>
            <a:ext cx="1862138" cy="312738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photos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9301"/>
            <a:ext cx="8229600" cy="91504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3203574"/>
            <a:ext cx="3959225" cy="269373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68825" y="3203575"/>
            <a:ext cx="4117975" cy="269373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706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75" y="0"/>
            <a:ext cx="9140825" cy="6097588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2406"/>
            <a:ext cx="7403976" cy="1675748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103938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51007"/>
            <a:ext cx="7772400" cy="413833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2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kle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 descr="10574163466_67141bfa34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0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5138" y="533400"/>
            <a:ext cx="3827462" cy="39116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221" y="810151"/>
            <a:ext cx="3379503" cy="2131208"/>
          </a:xfrm>
        </p:spPr>
        <p:txBody>
          <a:bodyPr anchor="t">
            <a:normAutofit/>
          </a:bodyPr>
          <a:lstStyle>
            <a:lvl1pPr>
              <a:lnSpc>
                <a:spcPts val="2960"/>
              </a:lnSpc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7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n State Lives Here Stat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 descr="10479979673_dde477bde5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0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5000" y="2497138"/>
            <a:ext cx="7789863" cy="30940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9938"/>
            <a:ext cx="7231442" cy="2573483"/>
          </a:xfrm>
        </p:spPr>
        <p:txBody>
          <a:bodyPr anchor="t">
            <a:normAutofit/>
          </a:bodyPr>
          <a:lstStyle>
            <a:lvl1pPr>
              <a:lnSpc>
                <a:spcPts val="3060"/>
              </a:lnSpc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3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108700"/>
            <a:ext cx="9144000" cy="749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651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484313"/>
            <a:ext cx="8229600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" name="Picture 2" descr="MNE-du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94" y="6274948"/>
            <a:ext cx="4042275" cy="4297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1" r:id="rId2"/>
    <p:sldLayoutId id="2147483682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101576"/>
          </a:solidFill>
          <a:latin typeface="Cambria"/>
          <a:ea typeface="ＭＳ Ｐゴシック" charset="0"/>
          <a:cs typeface="Cambria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 bwMode="auto">
          <a:xfrm>
            <a:off x="0" y="2385523"/>
            <a:ext cx="9144000" cy="833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7500"/>
          </a:bodyPr>
          <a:lstStyle>
            <a:lvl1pPr algn="l" defTabSz="457200" rtl="0" eaLnBrk="1" fontAlgn="base" hangingPunct="1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rgbClr val="FFFFFF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i="1" u="sng" dirty="0" smtClean="0">
                <a:solidFill>
                  <a:schemeClr val="tx2"/>
                </a:solidFill>
                <a:latin typeface="Calibri" charset="0"/>
              </a:rPr>
              <a:t>NucE497: Reactor Fuel Performance</a:t>
            </a:r>
          </a:p>
          <a:p>
            <a:pPr algn="ctr">
              <a:lnSpc>
                <a:spcPct val="100000"/>
              </a:lnSpc>
            </a:pPr>
            <a:r>
              <a:rPr lang="en-US" sz="2900" b="1" dirty="0" smtClean="0">
                <a:solidFill>
                  <a:schemeClr val="tx2"/>
                </a:solidFill>
                <a:latin typeface="Calibri" charset="0"/>
              </a:rPr>
              <a:t>Lecture 21: Final Project Assignment</a:t>
            </a:r>
            <a:endParaRPr lang="en-US" sz="2900" b="1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3470226" y="4238942"/>
            <a:ext cx="2088790" cy="3355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1600" dirty="0" smtClean="0">
                <a:solidFill>
                  <a:prstClr val="white"/>
                </a:solidFill>
              </a:rPr>
              <a:t>Muhammet Ayanoglu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 bwMode="auto">
          <a:xfrm>
            <a:off x="3131364" y="5334403"/>
            <a:ext cx="2766515" cy="52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600" i="1" kern="1200">
                <a:solidFill>
                  <a:srgbClr val="FFFFFF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latin typeface="Calibri" charset="0"/>
              </a:rPr>
              <a:t>Mechanical end Nuclear Engineering </a:t>
            </a:r>
          </a:p>
          <a:p>
            <a:pPr algn="ctr"/>
            <a:r>
              <a:rPr lang="en-US" sz="1200" dirty="0" smtClean="0">
                <a:latin typeface="Calibri" charset="0"/>
              </a:rPr>
              <a:t>February 27, 2017</a:t>
            </a:r>
            <a:endParaRPr lang="en-US" sz="1200" dirty="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199292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General Description of the Project</a:t>
            </a:r>
            <a:endParaRPr lang="en-US" dirty="0">
              <a:latin typeface="Calibri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295277" y="1161295"/>
            <a:ext cx="8848726" cy="47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Case A: Fuel, clad and gap properties are </a:t>
            </a:r>
            <a:r>
              <a:rPr lang="en-US" sz="26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burnup independent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 bwMode="auto">
          <a:xfrm>
            <a:off x="252413" y="2850270"/>
            <a:ext cx="8772526" cy="67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  <a:latin typeface="Calibri" charset="0"/>
              </a:rPr>
              <a:t>Stop once your result reaches steady-state. Choose a reasonable constant time step size.</a:t>
            </a:r>
          </a:p>
        </p:txBody>
      </p:sp>
      <p:sp>
        <p:nvSpPr>
          <p:cNvPr id="5" name="Rectangle 4"/>
          <p:cNvSpPr/>
          <p:nvPr/>
        </p:nvSpPr>
        <p:spPr>
          <a:xfrm>
            <a:off x="295275" y="4578961"/>
            <a:ext cx="8686800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i="1" u="sng" dirty="0"/>
              <a:t>Output</a:t>
            </a:r>
            <a:r>
              <a:rPr lang="en-US" i="1" u="sng" dirty="0" smtClean="0"/>
              <a:t>: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Plot T vs. radius for </a:t>
            </a:r>
            <a:r>
              <a:rPr lang="en-US" b="1" dirty="0"/>
              <a:t>the bottom pellet and the </a:t>
            </a:r>
            <a:r>
              <a:rPr lang="en-US" b="1" dirty="0" smtClean="0"/>
              <a:t>5</a:t>
            </a:r>
            <a:r>
              <a:rPr lang="en-US" b="1" baseline="30000" dirty="0" smtClean="0"/>
              <a:t>th</a:t>
            </a:r>
            <a:r>
              <a:rPr lang="en-US" b="1" dirty="0" smtClean="0"/>
              <a:t> pellet </a:t>
            </a:r>
            <a:r>
              <a:rPr lang="en-US" b="1" dirty="0"/>
              <a:t>from the bottom of the same plot</a:t>
            </a:r>
            <a:r>
              <a:rPr lang="en-US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Compare against the analytical solution to make sure your solution makes sense.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Turn in your data file!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95279" y="1649941"/>
            <a:ext cx="88487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u="sng" dirty="0"/>
              <a:t>Assumptions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/>
              <a:t>Properties of the fuel, cladding and gap are independent of burnup,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/>
              <a:t>Thermal conductivity should change with temperature,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/>
              <a:t>You should consider the impact of thermal expansion on the gap size.</a:t>
            </a:r>
          </a:p>
        </p:txBody>
      </p:sp>
      <p:sp>
        <p:nvSpPr>
          <p:cNvPr id="7" name="Can 6"/>
          <p:cNvSpPr/>
          <p:nvPr/>
        </p:nvSpPr>
        <p:spPr>
          <a:xfrm rot="16200000">
            <a:off x="4374248" y="-172204"/>
            <a:ext cx="528856" cy="8302698"/>
          </a:xfrm>
          <a:prstGeom prst="can">
            <a:avLst/>
          </a:prstGeom>
          <a:solidFill>
            <a:schemeClr val="bg1">
              <a:lumMod val="75000"/>
              <a:alpha val="4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 rot="16200000">
            <a:off x="4482097" y="-64926"/>
            <a:ext cx="334417" cy="8088140"/>
            <a:chOff x="4490542" y="1354116"/>
            <a:chExt cx="635878" cy="5882604"/>
          </a:xfrm>
        </p:grpSpPr>
        <p:sp>
          <p:nvSpPr>
            <p:cNvPr id="11" name="Can 10"/>
            <p:cNvSpPr/>
            <p:nvPr/>
          </p:nvSpPr>
          <p:spPr>
            <a:xfrm>
              <a:off x="4490542" y="6535039"/>
              <a:ext cx="635878" cy="701681"/>
            </a:xfrm>
            <a:prstGeom prst="can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2" name="Can 11"/>
            <p:cNvSpPr/>
            <p:nvPr/>
          </p:nvSpPr>
          <p:spPr>
            <a:xfrm>
              <a:off x="4490542" y="5959482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3" name="Can 12"/>
            <p:cNvSpPr/>
            <p:nvPr/>
          </p:nvSpPr>
          <p:spPr>
            <a:xfrm>
              <a:off x="4490542" y="5386552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4" name="Can 13"/>
            <p:cNvSpPr/>
            <p:nvPr/>
          </p:nvSpPr>
          <p:spPr>
            <a:xfrm>
              <a:off x="4490542" y="4810995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5" name="Can 14"/>
            <p:cNvSpPr/>
            <p:nvPr/>
          </p:nvSpPr>
          <p:spPr>
            <a:xfrm>
              <a:off x="4490542" y="4226647"/>
              <a:ext cx="635878" cy="701681"/>
            </a:xfrm>
            <a:prstGeom prst="can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6" name="Can 15"/>
            <p:cNvSpPr/>
            <p:nvPr/>
          </p:nvSpPr>
          <p:spPr>
            <a:xfrm>
              <a:off x="4490542" y="3651090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7" name="Can 16"/>
            <p:cNvSpPr/>
            <p:nvPr/>
          </p:nvSpPr>
          <p:spPr>
            <a:xfrm>
              <a:off x="4490542" y="3078160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18" name="Can 17"/>
            <p:cNvSpPr/>
            <p:nvPr/>
          </p:nvSpPr>
          <p:spPr>
            <a:xfrm>
              <a:off x="4490542" y="2502603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19" name="Can 18"/>
            <p:cNvSpPr/>
            <p:nvPr/>
          </p:nvSpPr>
          <p:spPr>
            <a:xfrm>
              <a:off x="4490542" y="1929673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0" name="Can 19"/>
            <p:cNvSpPr/>
            <p:nvPr/>
          </p:nvSpPr>
          <p:spPr>
            <a:xfrm>
              <a:off x="4490542" y="1354116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77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199292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General Description of the Project</a:t>
            </a:r>
            <a:endParaRPr lang="en-US" dirty="0">
              <a:latin typeface="Calibri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333375" y="1143649"/>
            <a:ext cx="8753475" cy="58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Case B: Fuel, clad and gap properties are burnup dependent</a:t>
            </a:r>
            <a:endParaRPr lang="en-US" sz="2600" b="1" u="sng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5194" y="3123691"/>
            <a:ext cx="8673612" cy="730073"/>
            <a:chOff x="266700" y="3123691"/>
            <a:chExt cx="8477250" cy="730073"/>
          </a:xfrm>
        </p:grpSpPr>
        <p:sp>
          <p:nvSpPr>
            <p:cNvPr id="5" name="Rectangle 4"/>
            <p:cNvSpPr/>
            <p:nvPr/>
          </p:nvSpPr>
          <p:spPr>
            <a:xfrm>
              <a:off x="295275" y="3484432"/>
              <a:ext cx="84201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Instructions on how to incorporate these will be given in class as we learn about them!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Title 3"/>
            <p:cNvSpPr txBox="1">
              <a:spLocks/>
            </p:cNvSpPr>
            <p:nvPr/>
          </p:nvSpPr>
          <p:spPr bwMode="auto">
            <a:xfrm>
              <a:off x="266700" y="3123691"/>
              <a:ext cx="8477250" cy="45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000" kern="1200">
                  <a:solidFill>
                    <a:srgbClr val="101576"/>
                  </a:solidFill>
                  <a:latin typeface="Cambria"/>
                  <a:ea typeface="ＭＳ Ｐゴシック" charset="0"/>
                  <a:cs typeface="Cambria"/>
                </a:defRPr>
              </a:lvl1pPr>
              <a:lvl2pPr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101576"/>
                  </a:solidFill>
                  <a:latin typeface="Calibri" charset="0"/>
                  <a:ea typeface="ＭＳ Ｐゴシック" charset="0"/>
                </a:defRPr>
              </a:lvl2pPr>
              <a:lvl3pPr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101576"/>
                  </a:solidFill>
                  <a:latin typeface="Calibri" charset="0"/>
                  <a:ea typeface="ＭＳ Ｐゴシック" charset="0"/>
                </a:defRPr>
              </a:lvl3pPr>
              <a:lvl4pPr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101576"/>
                  </a:solidFill>
                  <a:latin typeface="Calibri" charset="0"/>
                  <a:ea typeface="ＭＳ Ｐゴシック" charset="0"/>
                </a:defRPr>
              </a:lvl4pPr>
              <a:lvl5pPr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101576"/>
                  </a:solidFill>
                  <a:latin typeface="Calibri" charset="0"/>
                  <a:ea typeface="ＭＳ Ｐゴシック" charset="0"/>
                </a:defRPr>
              </a:lvl5pPr>
              <a:lvl6pPr marL="4572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101576"/>
                  </a:solidFill>
                  <a:latin typeface="Calibri" charset="0"/>
                  <a:ea typeface="ＭＳ Ｐゴシック" charset="0"/>
                </a:defRPr>
              </a:lvl6pPr>
              <a:lvl7pPr marL="9144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101576"/>
                  </a:solidFill>
                  <a:latin typeface="Calibri" charset="0"/>
                  <a:ea typeface="ＭＳ Ｐゴシック" charset="0"/>
                </a:defRPr>
              </a:lvl7pPr>
              <a:lvl8pPr marL="13716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101576"/>
                  </a:solidFill>
                  <a:latin typeface="Calibri" charset="0"/>
                  <a:ea typeface="ＭＳ Ｐゴシック" charset="0"/>
                </a:defRPr>
              </a:lvl8pPr>
              <a:lvl9pPr marL="1828800" algn="l" defTabSz="457200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101576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000" dirty="0" smtClean="0">
                  <a:solidFill>
                    <a:schemeClr val="tx1"/>
                  </a:solidFill>
                  <a:latin typeface="Calibri" charset="0"/>
                </a:rPr>
                <a:t>Choose a time step size that gives your reasonable results without taking too long!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266700" y="3958053"/>
            <a:ext cx="8686800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i="1" u="sng" dirty="0" smtClean="0"/>
              <a:t>Output:</a:t>
            </a:r>
          </a:p>
          <a:p>
            <a:r>
              <a:rPr lang="en-US" i="1" dirty="0" smtClean="0"/>
              <a:t>Run your simulation for 2 years and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Plot To  and </a:t>
            </a:r>
            <a:r>
              <a:rPr lang="en-US" b="1" dirty="0" err="1" smtClean="0"/>
              <a:t>Ts</a:t>
            </a:r>
            <a:r>
              <a:rPr lang="en-US" b="1" dirty="0" smtClean="0"/>
              <a:t> vs. time on the same plot for bottom pellet and the 5</a:t>
            </a:r>
            <a:r>
              <a:rPr lang="en-US" b="1" baseline="30000" dirty="0" smtClean="0"/>
              <a:t>th</a:t>
            </a:r>
            <a:r>
              <a:rPr lang="en-US" b="1" dirty="0" smtClean="0"/>
              <a:t> pellet from the bottom pellet.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Also indicate on your plot at what time these two pellets came in contact with the cladding.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/>
              <a:t>Turn your data files with these three quantities as a function of time.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457200" y="1588877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u="sng" dirty="0"/>
              <a:t>Assumptions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i="1" dirty="0"/>
              <a:t>Properties of the fuel, cladding and gap are burnup dependent: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i="1" dirty="0"/>
              <a:t>Swelling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i="1" dirty="0"/>
              <a:t>Fission gas release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i="1" dirty="0"/>
              <a:t>Burnup dependent thermal conductivity.</a:t>
            </a:r>
          </a:p>
        </p:txBody>
      </p:sp>
    </p:spTree>
    <p:extLst>
      <p:ext uri="{BB962C8B-B14F-4D97-AF65-F5344CB8AC3E}">
        <p14:creationId xmlns:p14="http://schemas.microsoft.com/office/powerpoint/2010/main" val="12587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199292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General Description of the Project</a:t>
            </a:r>
            <a:endParaRPr lang="en-US" dirty="0">
              <a:latin typeface="Calibri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376237" y="1153893"/>
            <a:ext cx="8605837" cy="507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Case C: Simulation of LOCA</a:t>
            </a:r>
          </a:p>
        </p:txBody>
      </p:sp>
      <p:sp>
        <p:nvSpPr>
          <p:cNvPr id="2" name="Rectangle 1"/>
          <p:cNvSpPr/>
          <p:nvPr/>
        </p:nvSpPr>
        <p:spPr>
          <a:xfrm>
            <a:off x="295275" y="2744033"/>
            <a:ext cx="8686799" cy="22996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b="1" u="sng" dirty="0" smtClean="0">
                <a:solidFill>
                  <a:srgbClr val="2D3B4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marL="285750" marR="0" indent="-28575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2D3B4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b="1" dirty="0">
                <a:solidFill>
                  <a:srgbClr val="2D3B4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 coolant flow rate drops to </a:t>
            </a:r>
            <a:r>
              <a:rPr lang="en-US" b="1" dirty="0" smtClean="0">
                <a:solidFill>
                  <a:srgbClr val="2D3B4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1×10</a:t>
            </a:r>
            <a:r>
              <a:rPr lang="en-US" b="1" baseline="30000" dirty="0" smtClean="0">
                <a:solidFill>
                  <a:srgbClr val="2D3B4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b="1" dirty="0" smtClean="0">
                <a:solidFill>
                  <a:srgbClr val="2D3B4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D3B4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kg/s, will the fuel melt? </a:t>
            </a:r>
            <a:endParaRPr lang="en-US" b="1" dirty="0" smtClean="0">
              <a:solidFill>
                <a:srgbClr val="2D3B45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2D3B4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b="1" dirty="0">
                <a:solidFill>
                  <a:srgbClr val="2D3B4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low must the coolant flow rate go for the fuel to melt after 6 hours? </a:t>
            </a:r>
            <a:endParaRPr lang="en-US" b="1" dirty="0" smtClean="0">
              <a:solidFill>
                <a:srgbClr val="2D3B45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2D3B4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Turn </a:t>
            </a:r>
            <a:r>
              <a:rPr lang="en-US" b="1" dirty="0">
                <a:solidFill>
                  <a:srgbClr val="2D3B45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an image file showing the temperature profile throughout the fuel pellet when it reaches the melting temperature after six hours.</a:t>
            </a:r>
            <a:endParaRPr lang="en-US" sz="20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9574" y="1693384"/>
            <a:ext cx="8539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Simulate a loss of </a:t>
            </a:r>
            <a:r>
              <a:rPr lang="en-US" dirty="0" smtClean="0"/>
              <a:t>coolant </a:t>
            </a:r>
            <a:r>
              <a:rPr lang="en-US" dirty="0"/>
              <a:t>accident with your code after 2 years of steady operation modeled in Part 2.</a:t>
            </a:r>
          </a:p>
        </p:txBody>
      </p:sp>
    </p:spTree>
    <p:extLst>
      <p:ext uri="{BB962C8B-B14F-4D97-AF65-F5344CB8AC3E}">
        <p14:creationId xmlns:p14="http://schemas.microsoft.com/office/powerpoint/2010/main" val="31437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304800" y="170717"/>
            <a:ext cx="8610600" cy="1028700"/>
          </a:xfrm>
        </p:spPr>
        <p:txBody>
          <a:bodyPr/>
          <a:lstStyle/>
          <a:p>
            <a:r>
              <a:rPr lang="en-US" sz="3600" dirty="0">
                <a:latin typeface="+mj-lt"/>
                <a:cs typeface="Arial" panose="020B0604020202020204" pitchFamily="34" charset="0"/>
              </a:rPr>
              <a:t>Specific Requirements for the </a:t>
            </a:r>
            <a:r>
              <a:rPr lang="en-US" sz="3600" dirty="0" smtClean="0">
                <a:latin typeface="+mj-lt"/>
                <a:cs typeface="Arial" panose="020B0604020202020204" pitchFamily="34" charset="0"/>
              </a:rPr>
              <a:t>approaches</a:t>
            </a:r>
            <a:endParaRPr 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073" y="1181463"/>
            <a:ext cx="1907895" cy="949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u="sng" dirty="0">
                <a:solidFill>
                  <a:schemeClr val="tx2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1.5D in </a:t>
            </a:r>
            <a:r>
              <a:rPr lang="en-US" sz="2000" u="sng" dirty="0" err="1" smtClean="0">
                <a:solidFill>
                  <a:schemeClr val="tx2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2000" u="sng" dirty="0" smtClean="0">
                <a:solidFill>
                  <a:schemeClr val="tx2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endParaRPr lang="en-US" sz="1400" u="sng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324" y="1656336"/>
            <a:ext cx="8829676" cy="364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 smtClean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details of your simulation are: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 elements across the radius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different axial locations, with different values for LHR and </a:t>
            </a:r>
            <a:r>
              <a:rPr lang="en-US" dirty="0" err="1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Tcool</a:t>
            </a:r>
            <a:r>
              <a:rPr lang="en-US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as defined above.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iterative method from the homework to include the closing of the gap. Use the analytical method to determine the centerline temperature for the iterations.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plot the temperature profile across the gap, create a 20 by 10 matrix with all the temperatures from all the axial slices. Plot it with the surf function and view(2) to make it a 2D shaded plot. 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95104" y="1377032"/>
            <a:ext cx="7666764" cy="3054710"/>
            <a:chOff x="554962" y="4793471"/>
            <a:chExt cx="7666764" cy="3054710"/>
          </a:xfrm>
        </p:grpSpPr>
        <p:grpSp>
          <p:nvGrpSpPr>
            <p:cNvPr id="10" name="Group 9"/>
            <p:cNvGrpSpPr/>
            <p:nvPr/>
          </p:nvGrpSpPr>
          <p:grpSpPr>
            <a:xfrm>
              <a:off x="554962" y="4869799"/>
              <a:ext cx="3625152" cy="2732564"/>
              <a:chOff x="554962" y="4869799"/>
              <a:chExt cx="3625152" cy="273256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962" y="4883498"/>
                <a:ext cx="3625152" cy="2718865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27491" y="4869799"/>
                <a:ext cx="569387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2D3B45"/>
                    </a:solidFill>
                    <a:latin typeface="Helvetica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surf</a:t>
                </a:r>
                <a:endParaRPr lang="en-US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801529" y="4793471"/>
              <a:ext cx="3420197" cy="3054710"/>
              <a:chOff x="4801529" y="4793471"/>
              <a:chExt cx="3420197" cy="305471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3401" y="5054465"/>
                <a:ext cx="3358325" cy="2793716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4801529" y="4793471"/>
                <a:ext cx="906467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View(2)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878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304800" y="170717"/>
            <a:ext cx="8610600" cy="1028700"/>
          </a:xfrm>
        </p:spPr>
        <p:txBody>
          <a:bodyPr/>
          <a:lstStyle/>
          <a:p>
            <a:r>
              <a:rPr lang="en-US" sz="3600" dirty="0">
                <a:latin typeface="+mj-lt"/>
                <a:cs typeface="Arial" panose="020B0604020202020204" pitchFamily="34" charset="0"/>
              </a:rPr>
              <a:t>Specific Requirements for the </a:t>
            </a:r>
            <a:r>
              <a:rPr lang="en-US" sz="3600" dirty="0" smtClean="0">
                <a:latin typeface="+mj-lt"/>
                <a:cs typeface="Arial" panose="020B0604020202020204" pitchFamily="34" charset="0"/>
              </a:rPr>
              <a:t>approaches</a:t>
            </a:r>
            <a:endParaRPr 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073" y="1181463"/>
            <a:ext cx="1694695" cy="959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u="sng" dirty="0" smtClean="0">
                <a:solidFill>
                  <a:schemeClr val="tx2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2D </a:t>
            </a:r>
            <a:r>
              <a:rPr lang="en-US" sz="2000" u="sng" dirty="0">
                <a:solidFill>
                  <a:schemeClr val="tx2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u="sng" dirty="0" err="1" smtClean="0">
                <a:solidFill>
                  <a:schemeClr val="tx2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US" sz="2000" u="sng" dirty="0" smtClean="0">
                <a:solidFill>
                  <a:schemeClr val="tx2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endParaRPr lang="en-US" sz="1400" u="sng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324" y="1656336"/>
            <a:ext cx="8829676" cy="219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dirty="0" smtClean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details of your simulation are: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a max element size of 1/10 the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radius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Use the iterative method from the homework to include the closing of the gap. 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Use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analytical method to determine the centerline temperature for the iterations.</a:t>
            </a:r>
          </a:p>
        </p:txBody>
      </p:sp>
    </p:spTree>
    <p:extLst>
      <p:ext uri="{BB962C8B-B14F-4D97-AF65-F5344CB8AC3E}">
        <p14:creationId xmlns:p14="http://schemas.microsoft.com/office/powerpoint/2010/main" val="18456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304800" y="170717"/>
            <a:ext cx="8610600" cy="1028700"/>
          </a:xfrm>
        </p:spPr>
        <p:txBody>
          <a:bodyPr/>
          <a:lstStyle/>
          <a:p>
            <a:r>
              <a:rPr lang="en-US" sz="3600" dirty="0">
                <a:latin typeface="+mj-lt"/>
                <a:cs typeface="Arial" panose="020B0604020202020204" pitchFamily="34" charset="0"/>
              </a:rPr>
              <a:t>Specific Requirements for the </a:t>
            </a:r>
            <a:r>
              <a:rPr lang="en-US" sz="3600" dirty="0" smtClean="0">
                <a:latin typeface="+mj-lt"/>
                <a:cs typeface="Arial" panose="020B0604020202020204" pitchFamily="34" charset="0"/>
              </a:rPr>
              <a:t>approaches</a:t>
            </a:r>
            <a:endParaRPr 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3073" y="1181463"/>
            <a:ext cx="3732112" cy="959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u="sng" dirty="0" smtClean="0">
                <a:solidFill>
                  <a:schemeClr val="tx2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2D Discrete Pellets in MOOSE:</a:t>
            </a: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endParaRPr lang="en-US" sz="1400" u="sng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660420"/>
            <a:ext cx="88296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Additional directions are provided with the files. Follow them. Do this as soon as possible to make sure you can get the code up and running</a:t>
            </a:r>
            <a:r>
              <a:rPr lang="en-US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Three meshes are provided that are all interchangeable in the code. 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</a:t>
            </a:r>
            <a:r>
              <a:rPr lang="en-US" dirty="0"/>
              <a:t>is for smeared pellets, one for discrete pellets but a coarse mesh, and one for discrete pellets with a fine mesh. 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Your </a:t>
            </a:r>
            <a:r>
              <a:rPr lang="en-US" dirty="0"/>
              <a:t>final results should use the discrete fine mesh, if possible. If not, you may be allowed to use the discrete coarse mesh (talk to Dr. Tonks</a:t>
            </a:r>
            <a:r>
              <a:rPr lang="en-US" dirty="0" smtClean="0"/>
              <a:t>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You will output your temperature profiles using </a:t>
            </a:r>
            <a:r>
              <a:rPr lang="en-US" dirty="0" err="1"/>
              <a:t>VectorPostProcessors</a:t>
            </a:r>
            <a:r>
              <a:rPr lang="en-US" dirty="0"/>
              <a:t>, as done in the example file. You will then need to plot the files in </a:t>
            </a:r>
            <a:r>
              <a:rPr lang="en-US" dirty="0" err="1"/>
              <a:t>Matlab</a:t>
            </a:r>
            <a:r>
              <a:rPr lang="en-US" dirty="0"/>
              <a:t>, Excel, or something similar</a:t>
            </a:r>
            <a:r>
              <a:rPr lang="en-US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Make images of your solution using </a:t>
            </a:r>
            <a:r>
              <a:rPr lang="en-US" dirty="0" err="1"/>
              <a:t>Paraview</a:t>
            </a:r>
            <a:r>
              <a:rPr lang="en-US" dirty="0"/>
              <a:t> (makes the best images) or Peacock.</a:t>
            </a:r>
          </a:p>
        </p:txBody>
      </p:sp>
    </p:spTree>
    <p:extLst>
      <p:ext uri="{BB962C8B-B14F-4D97-AF65-F5344CB8AC3E}">
        <p14:creationId xmlns:p14="http://schemas.microsoft.com/office/powerpoint/2010/main" val="343577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199292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Deliverables</a:t>
            </a:r>
            <a:endParaRPr lang="en-US" dirty="0">
              <a:latin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0500" y="1562696"/>
            <a:ext cx="8763000" cy="354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Indicate your choice of creating a 1.5D, 2D smeared pellet, or 2D discrete pellet </a:t>
            </a:r>
            <a:r>
              <a:rPr lang="en-US" sz="2000" dirty="0" smtClean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report presenting your results and summarizing your </a:t>
            </a:r>
            <a:r>
              <a:rPr lang="en-US" sz="2000" dirty="0" smtClean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Several data files from your simulations (outlined above</a:t>
            </a:r>
            <a:r>
              <a:rPr lang="en-US" sz="2000" dirty="0" smtClean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image file from your results for part 3 (more detail given above)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4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113567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Requirements for the Final Report</a:t>
            </a:r>
            <a:endParaRPr lang="en-US" dirty="0">
              <a:latin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6378" y="1465203"/>
            <a:ext cx="4572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Formatting requirements: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more than 4 pages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 point font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inch margins on all sides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be turned in as a PDF file (you can use any program to write the report</a:t>
            </a:r>
            <a:r>
              <a:rPr lang="en-US" sz="1400" dirty="0" smtClean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6444" y="1451987"/>
            <a:ext cx="4572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Section requirements: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must have the following sections: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may have the following sections (they don't count towards the four pages):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solidFill>
                  <a:srgbClr val="2D3B45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88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322263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What we discussed so far…</a:t>
            </a:r>
            <a:endParaRPr lang="en-US" dirty="0">
              <a:latin typeface="Calibri" charset="0"/>
            </a:endParaRPr>
          </a:p>
        </p:txBody>
      </p:sp>
      <p:sp>
        <p:nvSpPr>
          <p:cNvPr id="11266" name="Content Placeholder 4"/>
          <p:cNvSpPr>
            <a:spLocks noGrp="1"/>
          </p:cNvSpPr>
          <p:nvPr>
            <p:ph sz="half" idx="2"/>
          </p:nvPr>
        </p:nvSpPr>
        <p:spPr>
          <a:xfrm>
            <a:off x="457200" y="1383506"/>
            <a:ext cx="8229600" cy="46926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Module-1: Fuel basics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40" y="1885314"/>
            <a:ext cx="7863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Purpose of the fuel and types of fuel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Fission, heat generation, ﬁssion products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Fuel geometry and the role of cladding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Fuel fabrication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457200" y="2015503"/>
            <a:ext cx="82296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Module-2: Heat transport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457200" y="2637793"/>
            <a:ext cx="82296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Module-3: Mechanical Behavior</a:t>
            </a:r>
          </a:p>
        </p:txBody>
      </p:sp>
      <p:pic>
        <p:nvPicPr>
          <p:cNvPr id="1026" name="Picture 2" descr="http://www.world-nuclear.org/uploadedImages/org/info/Mitsubishi%20PWR%20nuclear%20fuel%20assembly%20schemat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054" y="1600075"/>
            <a:ext cx="2367456" cy="20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644716"/>
            <a:ext cx="56540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Reference: http</a:t>
            </a:r>
            <a:r>
              <a:rPr lang="en-US" sz="800" dirty="0"/>
              <a:t>://</a:t>
            </a:r>
            <a:r>
              <a:rPr lang="en-US" sz="800" dirty="0" smtClean="0"/>
              <a:t>www.world-nuclear.org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322263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What we discussed so far…</a:t>
            </a:r>
            <a:endParaRPr lang="en-US" dirty="0">
              <a:latin typeface="Calibri" charset="0"/>
            </a:endParaRPr>
          </a:p>
        </p:txBody>
      </p:sp>
      <p:sp>
        <p:nvSpPr>
          <p:cNvPr id="11266" name="Content Placeholder 4"/>
          <p:cNvSpPr>
            <a:spLocks noGrp="1"/>
          </p:cNvSpPr>
          <p:nvPr>
            <p:ph sz="half" idx="2"/>
          </p:nvPr>
        </p:nvSpPr>
        <p:spPr>
          <a:xfrm>
            <a:off x="457200" y="1383506"/>
            <a:ext cx="8229600" cy="46926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Module-1: Fuel basics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457200" y="2015503"/>
            <a:ext cx="82296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Module-2: Heat transport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457200" y="2637793"/>
            <a:ext cx="82296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Module-3: Mechanical Behavior</a:t>
            </a:r>
          </a:p>
        </p:txBody>
      </p:sp>
      <p:sp>
        <p:nvSpPr>
          <p:cNvPr id="2" name="Rectangle 1"/>
          <p:cNvSpPr/>
          <p:nvPr/>
        </p:nvSpPr>
        <p:spPr>
          <a:xfrm>
            <a:off x="800100" y="2498855"/>
            <a:ext cx="85572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crocodoc-DpLqjq-inv-f719"/>
              </a:rPr>
              <a:t>Intro </a:t>
            </a:r>
            <a:r>
              <a:rPr lang="en-US" sz="2000" dirty="0">
                <a:solidFill>
                  <a:srgbClr val="000000"/>
                </a:solidFill>
                <a:latin typeface="crocodoc-DpLqjq-inv-f719"/>
              </a:rPr>
              <a:t>to heat transport and the heat </a:t>
            </a:r>
            <a:r>
              <a:rPr lang="en-US" sz="2000" dirty="0" smtClean="0">
                <a:solidFill>
                  <a:srgbClr val="000000"/>
                </a:solidFill>
                <a:latin typeface="crocodoc-DpLqjq-inv-f719"/>
              </a:rPr>
              <a:t>equation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spc="-1" dirty="0" smtClean="0">
                <a:solidFill>
                  <a:srgbClr val="000000"/>
                </a:solidFill>
                <a:latin typeface="crocodoc-DpLqjq-inv-f1105"/>
              </a:rPr>
              <a:t>Analytical solution </a:t>
            </a:r>
            <a:r>
              <a:rPr lang="en-US" sz="2000" spc="-1" dirty="0">
                <a:solidFill>
                  <a:srgbClr val="000000"/>
                </a:solidFill>
                <a:latin typeface="crocodoc-DpLqjq-inv-f1105"/>
              </a:rPr>
              <a:t>of the heat </a:t>
            </a:r>
            <a:r>
              <a:rPr lang="en-US" sz="2000" spc="-1" dirty="0" smtClean="0">
                <a:solidFill>
                  <a:srgbClr val="000000"/>
                </a:solidFill>
                <a:latin typeface="crocodoc-DpLqjq-inv-f1105"/>
              </a:rPr>
              <a:t>equation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spc="1" dirty="0" smtClean="0">
                <a:solidFill>
                  <a:srgbClr val="000000"/>
                </a:solidFill>
                <a:latin typeface="crocodoc-DpLqjq-inv-f719"/>
              </a:rPr>
              <a:t>Numerical solution </a:t>
            </a:r>
            <a:r>
              <a:rPr lang="en-US" sz="2000" spc="1" dirty="0">
                <a:solidFill>
                  <a:srgbClr val="000000"/>
                </a:solidFill>
                <a:latin typeface="crocodoc-DpLqjq-inv-f719"/>
              </a:rPr>
              <a:t>of the heat </a:t>
            </a:r>
            <a:r>
              <a:rPr lang="en-US" sz="2000" spc="1" dirty="0" smtClean="0">
                <a:solidFill>
                  <a:srgbClr val="000000"/>
                </a:solidFill>
                <a:latin typeface="crocodoc-DpLqjq-inv-f719"/>
              </a:rPr>
              <a:t>equation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spc="1" dirty="0" smtClean="0">
                <a:solidFill>
                  <a:srgbClr val="000000"/>
                </a:solidFill>
                <a:latin typeface="crocodoc-DpLqjq-inv-f719"/>
              </a:rPr>
              <a:t>1D solution </a:t>
            </a:r>
            <a:r>
              <a:rPr lang="en-US" sz="2000" spc="1" dirty="0">
                <a:solidFill>
                  <a:srgbClr val="000000"/>
                </a:solidFill>
                <a:latin typeface="crocodoc-DpLqjq-inv-f719"/>
              </a:rPr>
              <a:t>of the heat </a:t>
            </a:r>
            <a:r>
              <a:rPr lang="en-US" sz="2000" spc="1" dirty="0" smtClean="0">
                <a:solidFill>
                  <a:srgbClr val="000000"/>
                </a:solidFill>
                <a:latin typeface="crocodoc-DpLqjq-inv-f719"/>
              </a:rPr>
              <a:t>equation </a:t>
            </a:r>
            <a:r>
              <a:rPr lang="en-US" sz="2000" spc="1" dirty="0">
                <a:solidFill>
                  <a:srgbClr val="000000"/>
                </a:solidFill>
                <a:latin typeface="crocodoc-DpLqjq-inv-f719"/>
              </a:rPr>
              <a:t>using </a:t>
            </a:r>
            <a:r>
              <a:rPr lang="en-US" sz="2000" dirty="0" err="1" smtClean="0">
                <a:solidFill>
                  <a:srgbClr val="000000"/>
                </a:solidFill>
                <a:latin typeface="crocodoc-DpLqjq-inv-f719"/>
              </a:rPr>
              <a:t>Matlab</a:t>
            </a:r>
            <a:endParaRPr lang="en-US" sz="2000" dirty="0" smtClean="0">
              <a:solidFill>
                <a:srgbClr val="000000"/>
              </a:solidFill>
              <a:latin typeface="crocodoc-DpLqjq-inv-f719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spc="1" dirty="0" smtClean="0">
                <a:solidFill>
                  <a:srgbClr val="000000"/>
                </a:solidFill>
                <a:latin typeface="crocodoc-DpLqjq-inv-f719"/>
              </a:rPr>
              <a:t>2D solution </a:t>
            </a:r>
            <a:r>
              <a:rPr lang="en-US" sz="2000" spc="1" dirty="0">
                <a:solidFill>
                  <a:srgbClr val="000000"/>
                </a:solidFill>
                <a:latin typeface="crocodoc-DpLqjq-inv-f719"/>
              </a:rPr>
              <a:t>of the heat </a:t>
            </a:r>
            <a:r>
              <a:rPr lang="en-US" sz="2000" spc="1" dirty="0" smtClean="0">
                <a:solidFill>
                  <a:srgbClr val="000000"/>
                </a:solidFill>
                <a:latin typeface="crocodoc-DpLqjq-inv-f719"/>
              </a:rPr>
              <a:t>equation </a:t>
            </a:r>
            <a:r>
              <a:rPr lang="en-US" sz="2000" spc="1" dirty="0">
                <a:solidFill>
                  <a:srgbClr val="000000"/>
                </a:solidFill>
                <a:latin typeface="crocodoc-DpLqjq-inv-f719"/>
              </a:rPr>
              <a:t>using </a:t>
            </a:r>
            <a:r>
              <a:rPr lang="en-US" sz="2000" dirty="0" err="1" smtClean="0">
                <a:solidFill>
                  <a:srgbClr val="000000"/>
                </a:solidFill>
                <a:latin typeface="crocodoc-DpLqjq-inv-f719"/>
              </a:rPr>
              <a:t>Matlab</a:t>
            </a:r>
            <a:endParaRPr lang="en-US" sz="2000" dirty="0" smtClean="0">
              <a:solidFill>
                <a:srgbClr val="000000"/>
              </a:solidFill>
              <a:latin typeface="crocodoc-DpLqjq-inv-f719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spc="-1" dirty="0" smtClean="0">
                <a:solidFill>
                  <a:srgbClr val="000000"/>
                </a:solidFill>
                <a:latin typeface="crocodoc-DpLqjq-inv-f719"/>
              </a:rPr>
              <a:t>Coolant </a:t>
            </a:r>
            <a:r>
              <a:rPr lang="en-US" sz="2000" spc="-1" dirty="0">
                <a:solidFill>
                  <a:srgbClr val="000000"/>
                </a:solidFill>
                <a:latin typeface="crocodoc-DpLqjq-inv-f719"/>
              </a:rPr>
              <a:t>temperature change, power </a:t>
            </a:r>
            <a:r>
              <a:rPr lang="en-US" sz="2000" spc="-1" dirty="0" smtClean="0">
                <a:solidFill>
                  <a:srgbClr val="000000"/>
                </a:solidFill>
                <a:latin typeface="crocodoc-DpLqjq-inv-f719"/>
              </a:rPr>
              <a:t>generation</a:t>
            </a:r>
            <a:r>
              <a:rPr lang="en-US" sz="2000" spc="-1" dirty="0">
                <a:solidFill>
                  <a:srgbClr val="000000"/>
                </a:solidFill>
                <a:latin typeface="crocodoc-DpLqjq-inv-f719"/>
              </a:rPr>
              <a:t>, and </a:t>
            </a:r>
            <a:r>
              <a:rPr lang="en-US" sz="2000" spc="-1" dirty="0" smtClean="0">
                <a:solidFill>
                  <a:srgbClr val="000000"/>
                </a:solidFill>
                <a:latin typeface="crocodoc-DpLqjq-inv-f719"/>
              </a:rPr>
              <a:t>melting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0" y="6642556"/>
            <a:ext cx="28575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  <a:latin typeface="crocodoc-DpLqjq-inv-f719"/>
              </a:rPr>
              <a:t>NucE497: Nuclear Fuel performance, Lecture 7, Slide 3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639"/>
          <a:stretch/>
        </p:blipFill>
        <p:spPr>
          <a:xfrm rot="18152353">
            <a:off x="7141015" y="2089871"/>
            <a:ext cx="1180025" cy="208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3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74 0.2946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322263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What we discussed so far…</a:t>
            </a:r>
            <a:endParaRPr lang="en-US" dirty="0">
              <a:latin typeface="Calibri" charset="0"/>
            </a:endParaRPr>
          </a:p>
        </p:txBody>
      </p:sp>
      <p:sp>
        <p:nvSpPr>
          <p:cNvPr id="11266" name="Content Placeholder 4"/>
          <p:cNvSpPr>
            <a:spLocks noGrp="1"/>
          </p:cNvSpPr>
          <p:nvPr>
            <p:ph sz="half" idx="2"/>
          </p:nvPr>
        </p:nvSpPr>
        <p:spPr>
          <a:xfrm>
            <a:off x="457200" y="1383506"/>
            <a:ext cx="8229600" cy="46926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Module-1: Fuel basics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457200" y="2015503"/>
            <a:ext cx="82296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Module-2: Heat transport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457200" y="2637793"/>
            <a:ext cx="82296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Module-3: Mechanical Behavior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100" y="3238833"/>
            <a:ext cx="85572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latin typeface="crocodoc-DpLqjq-inv-f719"/>
              </a:rPr>
              <a:t>Introduction to solid mechanics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spc="-1" dirty="0" err="1" smtClean="0">
                <a:solidFill>
                  <a:srgbClr val="000000"/>
                </a:solidFill>
                <a:latin typeface="crocodoc-DpLqjq-inv-f1105"/>
              </a:rPr>
              <a:t>Thermomechanics</a:t>
            </a:r>
            <a:r>
              <a:rPr lang="en-US" sz="2000" spc="-1" dirty="0" smtClean="0">
                <a:solidFill>
                  <a:srgbClr val="000000"/>
                </a:solidFill>
                <a:latin typeface="crocodoc-DpLqjq-inv-f1105"/>
              </a:rPr>
              <a:t>, thermal expansion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spc="1" dirty="0" smtClean="0">
                <a:solidFill>
                  <a:srgbClr val="000000"/>
                </a:solidFill>
                <a:latin typeface="crocodoc-DpLqjq-inv-f719"/>
              </a:rPr>
              <a:t>Analytical solutions of the mechanics equations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spc="1" dirty="0" smtClean="0">
                <a:solidFill>
                  <a:srgbClr val="000000"/>
                </a:solidFill>
                <a:latin typeface="crocodoc-DpLqjq-inv-f719"/>
              </a:rPr>
              <a:t>Solving equations in 1D numerically</a:t>
            </a:r>
            <a:endParaRPr lang="en-US" sz="2000" dirty="0" smtClean="0">
              <a:solidFill>
                <a:srgbClr val="000000"/>
              </a:solidFill>
              <a:latin typeface="crocodoc-DpLqjq-inv-f719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spc="1" dirty="0" smtClean="0">
                <a:solidFill>
                  <a:srgbClr val="000000"/>
                </a:solidFill>
                <a:latin typeface="crocodoc-DpLqjq-inv-f719"/>
              </a:rPr>
              <a:t>Solving in multiple dimension with FEM</a:t>
            </a:r>
            <a:endParaRPr lang="en-US" sz="2000" dirty="0" smtClean="0">
              <a:solidFill>
                <a:srgbClr val="000000"/>
              </a:solidFill>
              <a:latin typeface="crocodoc-DpLqjq-inv-f719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spc="-1" dirty="0" smtClean="0">
                <a:solidFill>
                  <a:srgbClr val="000000"/>
                </a:solidFill>
                <a:latin typeface="crocodoc-DpLqjq-inv-f719"/>
              </a:rPr>
              <a:t>Summary of fuel performance codes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799"/>
          <a:stretch/>
        </p:blipFill>
        <p:spPr>
          <a:xfrm>
            <a:off x="6164580" y="4358640"/>
            <a:ext cx="2781300" cy="168693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642556"/>
            <a:ext cx="29527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  <a:latin typeface="crocodoc-DpLqjq-inv-f719"/>
              </a:rPr>
              <a:t>NucE497: Nuclear Fuel performance, Lecture 16, Slide 18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97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2223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Project goal</a:t>
            </a:r>
            <a:endParaRPr lang="en-US" dirty="0">
              <a:latin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57200" y="917425"/>
            <a:ext cx="8229600" cy="934235"/>
          </a:xfrm>
        </p:spPr>
        <p:txBody>
          <a:bodyPr>
            <a:normAutofit/>
          </a:bodyPr>
          <a:lstStyle/>
          <a:p>
            <a:r>
              <a:rPr lang="en-US" dirty="0">
                <a:cs typeface="ＭＳ Ｐゴシック" charset="0"/>
              </a:rPr>
              <a:t>The goal of this project </a:t>
            </a:r>
            <a:r>
              <a:rPr lang="en-US" dirty="0" smtClean="0">
                <a:cs typeface="ＭＳ Ｐゴシック" charset="0"/>
              </a:rPr>
              <a:t>is </a:t>
            </a:r>
            <a:r>
              <a:rPr lang="en-US" dirty="0" smtClean="0"/>
              <a:t>to </a:t>
            </a:r>
            <a:r>
              <a:rPr lang="en-US" dirty="0"/>
              <a:t>create a simple fuel performance code and use it to investigate </a:t>
            </a:r>
            <a:r>
              <a:rPr lang="en-US" dirty="0" smtClean="0"/>
              <a:t>different cases.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186" b="5366"/>
          <a:stretch/>
        </p:blipFill>
        <p:spPr>
          <a:xfrm>
            <a:off x="1423035" y="1806398"/>
            <a:ext cx="6275070" cy="318516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57200" y="2747538"/>
            <a:ext cx="8458200" cy="3172802"/>
            <a:chOff x="457200" y="2747538"/>
            <a:chExt cx="8458200" cy="3172802"/>
          </a:xfrm>
        </p:grpSpPr>
        <p:sp>
          <p:nvSpPr>
            <p:cNvPr id="10" name="Rectangle 9"/>
            <p:cNvSpPr/>
            <p:nvPr/>
          </p:nvSpPr>
          <p:spPr>
            <a:xfrm>
              <a:off x="457200" y="5089343"/>
              <a:ext cx="84582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You will have the option to create a 1.5D code, a 2D RZ code with smeared pellets, or a 2D RZ code with discrete pellets.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070478" y="2747538"/>
              <a:ext cx="7475484" cy="1519662"/>
              <a:chOff x="1070478" y="2747538"/>
              <a:chExt cx="7475484" cy="151966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920240" y="2783472"/>
                <a:ext cx="5292090" cy="1361808"/>
                <a:chOff x="1920240" y="2783472"/>
                <a:chExt cx="5292090" cy="1361808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920240" y="2783472"/>
                  <a:ext cx="5280660" cy="1361808"/>
                  <a:chOff x="1920240" y="2783472"/>
                  <a:chExt cx="5280660" cy="1361808"/>
                </a:xfrm>
              </p:grpSpPr>
              <p:sp>
                <p:nvSpPr>
                  <p:cNvPr id="4" name="Rectangle 3"/>
                  <p:cNvSpPr/>
                  <p:nvPr/>
                </p:nvSpPr>
                <p:spPr>
                  <a:xfrm>
                    <a:off x="2811780" y="3794760"/>
                    <a:ext cx="3375660" cy="350520"/>
                  </a:xfrm>
                  <a:prstGeom prst="rect">
                    <a:avLst/>
                  </a:prstGeom>
                  <a:solidFill>
                    <a:srgbClr val="FFFF00">
                      <a:alpha val="15000"/>
                    </a:srgbClr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1920240" y="2783472"/>
                    <a:ext cx="5280660" cy="350520"/>
                  </a:xfrm>
                  <a:prstGeom prst="rect">
                    <a:avLst/>
                  </a:prstGeom>
                  <a:solidFill>
                    <a:srgbClr val="FFFF00">
                      <a:alpha val="15000"/>
                    </a:srgbClr>
                  </a:solidFill>
                  <a:ln w="3810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Rectangle 16"/>
                <p:cNvSpPr/>
                <p:nvPr/>
              </p:nvSpPr>
              <p:spPr>
                <a:xfrm>
                  <a:off x="1931670" y="3332695"/>
                  <a:ext cx="5280660" cy="350520"/>
                </a:xfrm>
                <a:prstGeom prst="rect">
                  <a:avLst/>
                </a:prstGeom>
                <a:solidFill>
                  <a:srgbClr val="FFFF00">
                    <a:alpha val="19000"/>
                  </a:srgbClr>
                </a:solidFill>
                <a:ln w="381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1070478" y="2747538"/>
                <a:ext cx="7475484" cy="1519662"/>
                <a:chOff x="1070478" y="2747538"/>
                <a:chExt cx="7475484" cy="1519662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070478" y="2783472"/>
                  <a:ext cx="529722" cy="1383884"/>
                  <a:chOff x="1070478" y="2783472"/>
                  <a:chExt cx="529722" cy="1383884"/>
                </a:xfrm>
              </p:grpSpPr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70478" y="2783472"/>
                    <a:ext cx="529722" cy="367960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b">
                    <a:normAutofit/>
                  </a:bodyPr>
                  <a:lstStyle/>
                  <a:p>
                    <a:r>
                      <a:rPr lang="en-US" b="1" dirty="0" smtClean="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rPr>
                      <a:t>1-</a:t>
                    </a: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1070478" y="3315255"/>
                    <a:ext cx="529722" cy="367960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b">
                    <a:normAutofit/>
                  </a:bodyPr>
                  <a:lstStyle/>
                  <a:p>
                    <a:r>
                      <a:rPr lang="en-US" b="1" dirty="0" smtClean="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rPr>
                      <a:t>2-</a:t>
                    </a: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070478" y="3799396"/>
                    <a:ext cx="529722" cy="367960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b">
                    <a:normAutofit/>
                  </a:bodyPr>
                  <a:lstStyle/>
                  <a:p>
                    <a:r>
                      <a:rPr lang="en-US" b="1" dirty="0" smtClean="0">
                        <a:ln w="10160">
                          <a:solidFill>
                            <a:schemeClr val="accent5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rPr>
                      <a:t>3-</a:t>
                    </a:r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7684770" y="2747538"/>
                  <a:ext cx="861192" cy="1519662"/>
                  <a:chOff x="7684770" y="2747538"/>
                  <a:chExt cx="861192" cy="1519662"/>
                </a:xfrm>
              </p:grpSpPr>
              <p:sp>
                <p:nvSpPr>
                  <p:cNvPr id="19" name="Right Brace 18"/>
                  <p:cNvSpPr/>
                  <p:nvPr/>
                </p:nvSpPr>
                <p:spPr>
                  <a:xfrm>
                    <a:off x="7698105" y="3315255"/>
                    <a:ext cx="331470" cy="951945"/>
                  </a:xfrm>
                  <a:prstGeom prst="rightBrac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ight Brace 23"/>
                  <p:cNvSpPr/>
                  <p:nvPr/>
                </p:nvSpPr>
                <p:spPr>
                  <a:xfrm>
                    <a:off x="7684770" y="2766862"/>
                    <a:ext cx="331470" cy="471563"/>
                  </a:xfrm>
                  <a:prstGeom prst="rightBrac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8003037" y="2747538"/>
                    <a:ext cx="542925" cy="1213751"/>
                    <a:chOff x="1070478" y="2783472"/>
                    <a:chExt cx="542925" cy="961806"/>
                  </a:xfrm>
                </p:grpSpPr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1070478" y="2783472"/>
                      <a:ext cx="529722" cy="367960"/>
                    </a:xfrm>
                    <a:prstGeom prst="rect">
                      <a:avLst/>
                    </a:prstGeom>
                  </p:spPr>
                  <p:txBody>
                    <a:bodyPr vert="horz" wrap="none" lIns="91440" tIns="45720" rIns="91440" bIns="45720" rtlCol="0" anchor="b">
                      <a:normAutofit/>
                    </a:bodyPr>
                    <a:lstStyle/>
                    <a:p>
                      <a:r>
                        <a:rPr lang="en-US" b="1" dirty="0" smtClean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MOOSE</a:t>
                      </a:r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1083681" y="3377318"/>
                      <a:ext cx="529722" cy="367960"/>
                    </a:xfrm>
                    <a:prstGeom prst="rect">
                      <a:avLst/>
                    </a:prstGeom>
                  </p:spPr>
                  <p:txBody>
                    <a:bodyPr vert="horz" wrap="none" lIns="91440" tIns="45720" rIns="91440" bIns="45720" rtlCol="0" anchor="b">
                      <a:normAutofit/>
                    </a:bodyPr>
                    <a:lstStyle/>
                    <a:p>
                      <a:r>
                        <a:rPr lang="en-US" b="1" dirty="0" smtClean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MATLAB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28561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199292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General Description of the Project</a:t>
            </a:r>
            <a:endParaRPr lang="en-US" dirty="0">
              <a:latin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57200" y="1028487"/>
            <a:ext cx="8686800" cy="934235"/>
          </a:xfrm>
        </p:spPr>
        <p:txBody>
          <a:bodyPr>
            <a:normAutofit/>
          </a:bodyPr>
          <a:lstStyle/>
          <a:p>
            <a:r>
              <a:rPr lang="en-US" dirty="0" smtClean="0"/>
              <a:t>You will model a fuel </a:t>
            </a:r>
            <a:r>
              <a:rPr lang="en-US" dirty="0" err="1" smtClean="0"/>
              <a:t>rodlet</a:t>
            </a:r>
            <a:r>
              <a:rPr lang="en-US" dirty="0" smtClean="0"/>
              <a:t> with ten UO2 pellets and surrounded by a </a:t>
            </a:r>
            <a:r>
              <a:rPr lang="en-US" dirty="0" err="1" smtClean="0"/>
              <a:t>zircaloy</a:t>
            </a:r>
            <a:r>
              <a:rPr lang="en-US" dirty="0" smtClean="0"/>
              <a:t> cladding: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an 5"/>
          <p:cNvSpPr/>
          <p:nvPr/>
        </p:nvSpPr>
        <p:spPr>
          <a:xfrm rot="17007258">
            <a:off x="4296102" y="307134"/>
            <a:ext cx="1024759" cy="8302698"/>
          </a:xfrm>
          <a:prstGeom prst="can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 rot="17027633">
            <a:off x="4443496" y="406702"/>
            <a:ext cx="635878" cy="8088140"/>
            <a:chOff x="4490542" y="1354116"/>
            <a:chExt cx="635878" cy="5882604"/>
          </a:xfrm>
        </p:grpSpPr>
        <p:sp>
          <p:nvSpPr>
            <p:cNvPr id="22" name="Can 21"/>
            <p:cNvSpPr/>
            <p:nvPr/>
          </p:nvSpPr>
          <p:spPr>
            <a:xfrm>
              <a:off x="4490542" y="6535039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Can 18"/>
            <p:cNvSpPr/>
            <p:nvPr/>
          </p:nvSpPr>
          <p:spPr>
            <a:xfrm>
              <a:off x="4490542" y="5959482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3" name="Can 22"/>
            <p:cNvSpPr/>
            <p:nvPr/>
          </p:nvSpPr>
          <p:spPr>
            <a:xfrm>
              <a:off x="4490542" y="5386552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4" name="Can 23"/>
            <p:cNvSpPr/>
            <p:nvPr/>
          </p:nvSpPr>
          <p:spPr>
            <a:xfrm>
              <a:off x="4490542" y="4810995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5" name="Can 24"/>
            <p:cNvSpPr/>
            <p:nvPr/>
          </p:nvSpPr>
          <p:spPr>
            <a:xfrm>
              <a:off x="4490542" y="4226647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6" name="Can 25"/>
            <p:cNvSpPr/>
            <p:nvPr/>
          </p:nvSpPr>
          <p:spPr>
            <a:xfrm>
              <a:off x="4490542" y="3651090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7" name="Can 26"/>
            <p:cNvSpPr/>
            <p:nvPr/>
          </p:nvSpPr>
          <p:spPr>
            <a:xfrm>
              <a:off x="4490542" y="3078160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8" name="Can 27"/>
            <p:cNvSpPr/>
            <p:nvPr/>
          </p:nvSpPr>
          <p:spPr>
            <a:xfrm>
              <a:off x="4490542" y="2502603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9" name="Can 28"/>
            <p:cNvSpPr/>
            <p:nvPr/>
          </p:nvSpPr>
          <p:spPr>
            <a:xfrm>
              <a:off x="4490542" y="1929673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30" name="Can 29"/>
            <p:cNvSpPr/>
            <p:nvPr/>
          </p:nvSpPr>
          <p:spPr>
            <a:xfrm>
              <a:off x="4490542" y="1354116"/>
              <a:ext cx="635878" cy="701681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</p:grpSp>
      <p:sp>
        <p:nvSpPr>
          <p:cNvPr id="33" name="Can 32"/>
          <p:cNvSpPr/>
          <p:nvPr/>
        </p:nvSpPr>
        <p:spPr>
          <a:xfrm rot="17027633">
            <a:off x="987904" y="3114786"/>
            <a:ext cx="635878" cy="96475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830345" y="3823576"/>
            <a:ext cx="985175" cy="822933"/>
            <a:chOff x="2067198" y="4203614"/>
            <a:chExt cx="985175" cy="82293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067198" y="4203614"/>
              <a:ext cx="342900" cy="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067198" y="5026547"/>
              <a:ext cx="342900" cy="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291733" y="4203614"/>
              <a:ext cx="0" cy="82293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37973" y="4502310"/>
              <a:ext cx="914400" cy="29169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91440" tIns="45720" rIns="91440" bIns="45720" rtlCol="0" anchor="ctr">
              <a:normAutofit fontScale="85000" lnSpcReduction="20000"/>
            </a:bodyPr>
            <a:lstStyle/>
            <a:p>
              <a:pPr algn="ctr"/>
              <a:r>
                <a:rPr lang="en-US" dirty="0" smtClean="0"/>
                <a:t>h</a:t>
              </a:r>
              <a:r>
                <a:rPr lang="en-US" sz="1100" dirty="0" smtClean="0"/>
                <a:t>o</a:t>
              </a:r>
              <a:r>
                <a:rPr lang="en-US" dirty="0" smtClean="0"/>
                <a:t>=11.9 mm</a:t>
              </a:r>
            </a:p>
          </p:txBody>
        </p:sp>
      </p:grpSp>
      <p:sp>
        <p:nvSpPr>
          <p:cNvPr id="84" name="Title 3"/>
          <p:cNvSpPr txBox="1">
            <a:spLocks/>
          </p:cNvSpPr>
          <p:nvPr/>
        </p:nvSpPr>
        <p:spPr bwMode="auto">
          <a:xfrm>
            <a:off x="457200" y="1582615"/>
            <a:ext cx="82296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 i="1" u="sng" dirty="0" smtClean="0">
                <a:latin typeface="Calibri" charset="0"/>
              </a:rPr>
              <a:t>Pellet and Clad geometry:</a:t>
            </a:r>
            <a:endParaRPr lang="en-US" sz="2800" i="1" u="sng" dirty="0">
              <a:latin typeface="Calibri" charset="0"/>
            </a:endParaRPr>
          </a:p>
        </p:txBody>
      </p:sp>
      <p:grpSp>
        <p:nvGrpSpPr>
          <p:cNvPr id="11272" name="Group 11271"/>
          <p:cNvGrpSpPr/>
          <p:nvPr/>
        </p:nvGrpSpPr>
        <p:grpSpPr>
          <a:xfrm>
            <a:off x="4572000" y="2533893"/>
            <a:ext cx="3918480" cy="2902109"/>
            <a:chOff x="4731326" y="2571839"/>
            <a:chExt cx="3918480" cy="2902109"/>
          </a:xfrm>
        </p:grpSpPr>
        <p:grpSp>
          <p:nvGrpSpPr>
            <p:cNvPr id="11271" name="Group 11270"/>
            <p:cNvGrpSpPr/>
            <p:nvPr/>
          </p:nvGrpSpPr>
          <p:grpSpPr>
            <a:xfrm>
              <a:off x="4731326" y="2936567"/>
              <a:ext cx="3918480" cy="2537381"/>
              <a:chOff x="4731326" y="2428026"/>
              <a:chExt cx="3918480" cy="2537381"/>
            </a:xfrm>
          </p:grpSpPr>
          <p:grpSp>
            <p:nvGrpSpPr>
              <p:cNvPr id="11267" name="Group 11266"/>
              <p:cNvGrpSpPr/>
              <p:nvPr/>
            </p:nvGrpSpPr>
            <p:grpSpPr>
              <a:xfrm>
                <a:off x="4731326" y="2428026"/>
                <a:ext cx="3918480" cy="2537381"/>
                <a:chOff x="4731326" y="2428026"/>
                <a:chExt cx="3918480" cy="2537381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4731326" y="2485731"/>
                  <a:ext cx="2592405" cy="2479676"/>
                  <a:chOff x="5417150" y="2276963"/>
                  <a:chExt cx="2592405" cy="2479676"/>
                </a:xfrm>
              </p:grpSpPr>
              <p:sp>
                <p:nvSpPr>
                  <p:cNvPr id="49" name="Donut 48"/>
                  <p:cNvSpPr/>
                  <p:nvPr/>
                </p:nvSpPr>
                <p:spPr>
                  <a:xfrm>
                    <a:off x="5417150" y="2276963"/>
                    <a:ext cx="2592405" cy="2479676"/>
                  </a:xfrm>
                  <a:prstGeom prst="donut">
                    <a:avLst>
                      <a:gd name="adj" fmla="val 8045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5718123" y="2563431"/>
                    <a:ext cx="2007111" cy="1902767"/>
                  </a:xfrm>
                  <a:prstGeom prst="ellipse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6035854" y="3050853"/>
                  <a:ext cx="1063127" cy="703128"/>
                  <a:chOff x="6035854" y="3050853"/>
                  <a:chExt cx="1063127" cy="703128"/>
                </a:xfrm>
              </p:grpSpPr>
              <p:cxnSp>
                <p:nvCxnSpPr>
                  <p:cNvPr id="54" name="Straight Arrow Connector 53"/>
                  <p:cNvCxnSpPr>
                    <a:endCxn id="48" idx="7"/>
                  </p:cNvCxnSpPr>
                  <p:nvPr/>
                </p:nvCxnSpPr>
                <p:spPr>
                  <a:xfrm flipV="1">
                    <a:off x="6035854" y="3050853"/>
                    <a:ext cx="709621" cy="65462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6253677" y="3379843"/>
                    <a:ext cx="845304" cy="374138"/>
                  </a:xfrm>
                  <a:prstGeom prst="rect">
                    <a:avLst/>
                  </a:prstGeom>
                </p:spPr>
                <p:txBody>
                  <a:bodyPr vert="horz" wrap="none" lIns="91440" tIns="45720" rIns="91440" bIns="45720" rtlCol="0" anchor="ctr">
                    <a:normAutofit/>
                  </a:bodyPr>
                  <a:lstStyle/>
                  <a:p>
                    <a:r>
                      <a:rPr lang="en-US" sz="1200" dirty="0" err="1" smtClean="0"/>
                      <a:t>Rf</a:t>
                    </a:r>
                    <a:r>
                      <a:rPr lang="en-US" sz="1200" dirty="0" smtClean="0"/>
                      <a:t>=4.1 mm</a:t>
                    </a:r>
                  </a:p>
                </p:txBody>
              </p:sp>
            </p:grpSp>
            <p:sp>
              <p:nvSpPr>
                <p:cNvPr id="68" name="TextBox 67"/>
                <p:cNvSpPr txBox="1"/>
                <p:nvPr/>
              </p:nvSpPr>
              <p:spPr>
                <a:xfrm>
                  <a:off x="7639188" y="2585922"/>
                  <a:ext cx="914400" cy="2916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vert="horz" wrap="none"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en-US" sz="1400" dirty="0" err="1" smtClean="0"/>
                    <a:t>t</a:t>
                  </a:r>
                  <a:r>
                    <a:rPr lang="en-US" sz="800" dirty="0" err="1" smtClean="0"/>
                    <a:t>gap</a:t>
                  </a:r>
                  <a:r>
                    <a:rPr lang="en-US" sz="800" dirty="0" smtClean="0"/>
                    <a:t> </a:t>
                  </a:r>
                  <a:r>
                    <a:rPr lang="en-US" sz="1400" dirty="0" smtClean="0"/>
                    <a:t>= 80 µm</a:t>
                  </a:r>
                </a:p>
              </p:txBody>
            </p:sp>
            <p:grpSp>
              <p:nvGrpSpPr>
                <p:cNvPr id="11266" name="Group 11265"/>
                <p:cNvGrpSpPr/>
                <p:nvPr/>
              </p:nvGrpSpPr>
              <p:grpSpPr>
                <a:xfrm>
                  <a:off x="6047764" y="2485731"/>
                  <a:ext cx="1582629" cy="279085"/>
                  <a:chOff x="6047764" y="2485731"/>
                  <a:chExt cx="1582629" cy="279085"/>
                </a:xfrm>
              </p:grpSpPr>
              <p:grpSp>
                <p:nvGrpSpPr>
                  <p:cNvPr id="11264" name="Group 11263"/>
                  <p:cNvGrpSpPr/>
                  <p:nvPr/>
                </p:nvGrpSpPr>
                <p:grpSpPr>
                  <a:xfrm>
                    <a:off x="6047764" y="2675202"/>
                    <a:ext cx="1572992" cy="89614"/>
                    <a:chOff x="6036960" y="1941884"/>
                    <a:chExt cx="342900" cy="822933"/>
                  </a:xfrm>
                </p:grpSpPr>
                <p:cxnSp>
                  <p:nvCxnSpPr>
                    <p:cNvPr id="65" name="Straight Connector 64"/>
                    <p:cNvCxnSpPr/>
                    <p:nvPr/>
                  </p:nvCxnSpPr>
                  <p:spPr>
                    <a:xfrm>
                      <a:off x="6036960" y="1941884"/>
                      <a:ext cx="342900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/>
                    <p:cNvCxnSpPr/>
                    <p:nvPr/>
                  </p:nvCxnSpPr>
                  <p:spPr>
                    <a:xfrm>
                      <a:off x="6036960" y="2764817"/>
                      <a:ext cx="342900" cy="0"/>
                    </a:xfrm>
                    <a:prstGeom prst="line">
                      <a:avLst/>
                    </a:prstGeom>
                    <a:ln w="9525"/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6057401" y="2485731"/>
                    <a:ext cx="1572992" cy="0"/>
                  </a:xfrm>
                  <a:prstGeom prst="line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5" name="TextBox 74"/>
                <p:cNvSpPr txBox="1"/>
                <p:nvPr/>
              </p:nvSpPr>
              <p:spPr>
                <a:xfrm>
                  <a:off x="7735406" y="2428026"/>
                  <a:ext cx="914400" cy="291691"/>
                </a:xfrm>
                <a:prstGeom prst="rect">
                  <a:avLst/>
                </a:prstGeom>
                <a:noFill/>
              </p:spPr>
              <p:txBody>
                <a:bodyPr vert="horz" wrap="none"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en-US" sz="1400" dirty="0" err="1" smtClean="0"/>
                    <a:t>t</a:t>
                  </a:r>
                  <a:r>
                    <a:rPr lang="en-US" sz="800" dirty="0" err="1" smtClean="0"/>
                    <a:t>clad</a:t>
                  </a:r>
                  <a:r>
                    <a:rPr lang="en-US" sz="800" dirty="0" smtClean="0"/>
                    <a:t> </a:t>
                  </a:r>
                  <a:r>
                    <a:rPr lang="en-US" sz="1400" dirty="0" smtClean="0"/>
                    <a:t>= 0.57 mm</a:t>
                  </a:r>
                </a:p>
              </p:txBody>
            </p:sp>
          </p:grpSp>
          <p:grpSp>
            <p:nvGrpSpPr>
              <p:cNvPr id="11270" name="Group 11269"/>
              <p:cNvGrpSpPr/>
              <p:nvPr/>
            </p:nvGrpSpPr>
            <p:grpSpPr>
              <a:xfrm>
                <a:off x="5162744" y="2435367"/>
                <a:ext cx="1280355" cy="1615682"/>
                <a:chOff x="5162744" y="2435367"/>
                <a:chExt cx="1280355" cy="1615682"/>
              </a:xfrm>
            </p:grpSpPr>
            <p:sp>
              <p:nvSpPr>
                <p:cNvPr id="11269" name="TextBox 11268"/>
                <p:cNvSpPr txBox="1"/>
                <p:nvPr/>
              </p:nvSpPr>
              <p:spPr>
                <a:xfrm>
                  <a:off x="5800824" y="3712075"/>
                  <a:ext cx="642275" cy="338974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rmAutofit/>
                </a:bodyPr>
                <a:lstStyle/>
                <a:p>
                  <a:r>
                    <a:rPr lang="en-US" sz="1400" dirty="0" smtClean="0"/>
                    <a:t>FUEL</a:t>
                  </a: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5162744" y="2764816"/>
                  <a:ext cx="447556" cy="338974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rmAutofit/>
                </a:bodyPr>
                <a:lstStyle/>
                <a:p>
                  <a:r>
                    <a:rPr lang="en-US" sz="1400" dirty="0" smtClean="0"/>
                    <a:t>GAP</a:t>
                  </a: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5734363" y="2435367"/>
                  <a:ext cx="642275" cy="338974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rmAutofit/>
                </a:bodyPr>
                <a:lstStyle/>
                <a:p>
                  <a:r>
                    <a:rPr lang="en-US" sz="1400" dirty="0" smtClean="0"/>
                    <a:t>CLAD</a:t>
                  </a:r>
                </a:p>
              </p:txBody>
            </p:sp>
          </p:grpSp>
        </p:grpSp>
        <p:sp>
          <p:nvSpPr>
            <p:cNvPr id="85" name="TextBox 84"/>
            <p:cNvSpPr txBox="1"/>
            <p:nvPr/>
          </p:nvSpPr>
          <p:spPr>
            <a:xfrm>
              <a:off x="5610300" y="2571839"/>
              <a:ext cx="642275" cy="338974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sz="1400" dirty="0" smtClean="0"/>
                <a:t>COOLANT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047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00121 0.0893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46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620000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3" grpId="0" animBg="1"/>
      <p:bldP spid="33" grpId="1" animBg="1"/>
      <p:bldP spid="33" grpId="2" animBg="1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199292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General Description of the Project</a:t>
            </a:r>
            <a:endParaRPr lang="en-US" dirty="0">
              <a:latin typeface="Calibri" charset="0"/>
            </a:endParaRPr>
          </a:p>
        </p:txBody>
      </p:sp>
      <p:graphicFrame>
        <p:nvGraphicFramePr>
          <p:cNvPr id="41" name="Char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5760195"/>
              </p:ext>
            </p:extLst>
          </p:nvPr>
        </p:nvGraphicFramePr>
        <p:xfrm>
          <a:off x="119471" y="2862951"/>
          <a:ext cx="4566829" cy="282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itle 3"/>
          <p:cNvSpPr txBox="1">
            <a:spLocks/>
          </p:cNvSpPr>
          <p:nvPr/>
        </p:nvSpPr>
        <p:spPr bwMode="auto">
          <a:xfrm>
            <a:off x="457200" y="839109"/>
            <a:ext cx="82296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 i="1" u="sng" dirty="0" smtClean="0">
                <a:latin typeface="Calibri" charset="0"/>
              </a:rPr>
              <a:t>Operating conditions:</a:t>
            </a:r>
          </a:p>
        </p:txBody>
      </p:sp>
      <p:sp>
        <p:nvSpPr>
          <p:cNvPr id="45" name="Content Placeholder 1"/>
          <p:cNvSpPr>
            <a:spLocks noGrp="1"/>
          </p:cNvSpPr>
          <p:nvPr>
            <p:ph sz="half" idx="2"/>
          </p:nvPr>
        </p:nvSpPr>
        <p:spPr>
          <a:xfrm>
            <a:off x="457200" y="1638479"/>
            <a:ext cx="8686800" cy="192387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 power will linearly increase for 3 </a:t>
            </a:r>
            <a:r>
              <a:rPr lang="en-US" sz="2000" dirty="0" err="1" smtClean="0"/>
              <a:t>hrs</a:t>
            </a:r>
            <a:r>
              <a:rPr lang="en-US" sz="2000" dirty="0" smtClean="0"/>
              <a:t> before reaching its maximum value, resulting from a fission rate of 2.75×10</a:t>
            </a:r>
            <a:r>
              <a:rPr lang="en-US" sz="2000" baseline="30000" dirty="0" smtClean="0"/>
              <a:t>13 </a:t>
            </a:r>
            <a:r>
              <a:rPr lang="en-US" sz="2000" dirty="0" smtClean="0"/>
              <a:t>neutron/cm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s. Power will hold there for 2 years.</a:t>
            </a:r>
          </a:p>
          <a:p>
            <a:endParaRPr lang="en-US" sz="2000" baseline="30000" dirty="0"/>
          </a:p>
        </p:txBody>
      </p:sp>
      <p:grpSp>
        <p:nvGrpSpPr>
          <p:cNvPr id="8" name="Group 7"/>
          <p:cNvGrpSpPr/>
          <p:nvPr/>
        </p:nvGrpSpPr>
        <p:grpSpPr>
          <a:xfrm>
            <a:off x="4800600" y="2875476"/>
            <a:ext cx="4572000" cy="2802953"/>
            <a:chOff x="4794822" y="2843332"/>
            <a:chExt cx="4572000" cy="28029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4822" y="3559852"/>
              <a:ext cx="4240656" cy="20864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4794822" y="2843332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rgbClr val="2D3B45"/>
                  </a:solidFill>
                  <a:latin typeface="Helvetica" panose="020B0604020202020204" pitchFamily="34" charset="0"/>
                  <a:ea typeface="Times New Roman" panose="02020603050405020304" pitchFamily="18" charset="0"/>
                </a:rPr>
                <a:t>The </a:t>
              </a:r>
              <a:r>
                <a:rPr lang="en-US" b="1" dirty="0">
                  <a:solidFill>
                    <a:srgbClr val="2D3B45"/>
                  </a:solidFill>
                  <a:latin typeface="Helvetica" panose="020B0604020202020204" pitchFamily="34" charset="0"/>
                  <a:ea typeface="Times New Roman" panose="02020603050405020304" pitchFamily="18" charset="0"/>
                </a:rPr>
                <a:t>linear heat rate will vary axially according to the </a:t>
              </a:r>
              <a:r>
                <a:rPr lang="en-US" b="1" dirty="0" smtClean="0">
                  <a:solidFill>
                    <a:srgbClr val="2D3B45"/>
                  </a:solidFill>
                  <a:latin typeface="Helvetica" panose="020B0604020202020204" pitchFamily="34" charset="0"/>
                  <a:ea typeface="Times New Roman" panose="02020603050405020304" pitchFamily="18" charset="0"/>
                </a:rPr>
                <a:t>equation: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5682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199292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General Description of the Project</a:t>
            </a:r>
            <a:endParaRPr lang="en-US" dirty="0">
              <a:latin typeface="Calibri" charset="0"/>
            </a:endParaRPr>
          </a:p>
        </p:txBody>
      </p:sp>
      <p:sp>
        <p:nvSpPr>
          <p:cNvPr id="44" name="Title 3"/>
          <p:cNvSpPr txBox="1">
            <a:spLocks/>
          </p:cNvSpPr>
          <p:nvPr/>
        </p:nvSpPr>
        <p:spPr bwMode="auto">
          <a:xfrm>
            <a:off x="457200" y="839109"/>
            <a:ext cx="82296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 i="1" u="sng" dirty="0" smtClean="0">
                <a:latin typeface="Calibri" charset="0"/>
              </a:rPr>
              <a:t>Operating conditions:</a:t>
            </a:r>
          </a:p>
        </p:txBody>
      </p:sp>
      <p:sp>
        <p:nvSpPr>
          <p:cNvPr id="45" name="Content Placeholder 1"/>
          <p:cNvSpPr>
            <a:spLocks noGrp="1"/>
          </p:cNvSpPr>
          <p:nvPr>
            <p:ph sz="half" idx="2"/>
          </p:nvPr>
        </p:nvSpPr>
        <p:spPr>
          <a:xfrm>
            <a:off x="457200" y="1638480"/>
            <a:ext cx="8686800" cy="1266646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T</a:t>
            </a:r>
            <a:r>
              <a:rPr lang="en-US" sz="2000" baseline="-25000" dirty="0" err="1" smtClean="0"/>
              <a:t>cool,in</a:t>
            </a:r>
            <a:r>
              <a:rPr lang="en-US" sz="2000" dirty="0"/>
              <a:t> = 580 K, </a:t>
            </a:r>
            <a:endParaRPr lang="en-US" sz="2000" dirty="0" smtClean="0"/>
          </a:p>
          <a:p>
            <a:r>
              <a:rPr lang="en-US" sz="2000" dirty="0" smtClean="0"/>
              <a:t>ṁ = 0.25 kg/s</a:t>
            </a:r>
          </a:p>
          <a:p>
            <a:r>
              <a:rPr lang="en-US" sz="2000" dirty="0" err="1" smtClean="0"/>
              <a:t>C</a:t>
            </a:r>
            <a:r>
              <a:rPr lang="en-US" sz="1200" dirty="0" err="1" smtClean="0"/>
              <a:t>pw</a:t>
            </a:r>
            <a:r>
              <a:rPr lang="en-US" sz="2000" dirty="0" smtClean="0"/>
              <a:t>= 4200 J/</a:t>
            </a:r>
            <a:r>
              <a:rPr lang="en-US" sz="2000" dirty="0" err="1" smtClean="0"/>
              <a:t>kgK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9193" b="24509"/>
          <a:stretch/>
        </p:blipFill>
        <p:spPr>
          <a:xfrm>
            <a:off x="1414462" y="4213525"/>
            <a:ext cx="6315075" cy="546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57200" y="3176208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coolant temperature along the length of the </a:t>
            </a:r>
            <a:r>
              <a:rPr lang="en-US" b="1" dirty="0" err="1"/>
              <a:t>rodlet</a:t>
            </a:r>
            <a:r>
              <a:rPr lang="en-US" b="1" dirty="0"/>
              <a:t> using the equation from slide 18 of lecture </a:t>
            </a:r>
            <a:r>
              <a:rPr lang="en-US" b="1" dirty="0" smtClean="0"/>
              <a:t>7: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69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3"/>
          <p:cNvSpPr>
            <a:spLocks noGrp="1"/>
          </p:cNvSpPr>
          <p:nvPr>
            <p:ph type="title"/>
          </p:nvPr>
        </p:nvSpPr>
        <p:spPr>
          <a:xfrm>
            <a:off x="457200" y="199292"/>
            <a:ext cx="8229600" cy="1028700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General Description of the Project</a:t>
            </a:r>
            <a:endParaRPr lang="en-US" dirty="0">
              <a:latin typeface="Calibri" charset="0"/>
            </a:endParaRPr>
          </a:p>
        </p:txBody>
      </p:sp>
      <p:sp>
        <p:nvSpPr>
          <p:cNvPr id="44" name="Title 3"/>
          <p:cNvSpPr txBox="1">
            <a:spLocks/>
          </p:cNvSpPr>
          <p:nvPr/>
        </p:nvSpPr>
        <p:spPr bwMode="auto">
          <a:xfrm>
            <a:off x="323849" y="1492596"/>
            <a:ext cx="8229600" cy="53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rgbClr val="FF0000"/>
                </a:solidFill>
                <a:latin typeface="Calibri" charset="0"/>
              </a:rPr>
              <a:t>You will investigate three different cases: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 bwMode="auto">
          <a:xfrm>
            <a:off x="323849" y="2539159"/>
            <a:ext cx="8848726" cy="47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Case A: Fuel, clad and gap properties are </a:t>
            </a:r>
            <a:r>
              <a:rPr lang="en-US" sz="2600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burnup independent</a:t>
            </a:r>
          </a:p>
          <a:p>
            <a:endParaRPr lang="en-US" sz="2600" b="1" u="sng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 bwMode="auto">
          <a:xfrm>
            <a:off x="323849" y="3040246"/>
            <a:ext cx="8848726" cy="47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Case B: Fuel, clad and gap properties are </a:t>
            </a:r>
            <a:r>
              <a:rPr lang="en-US" sz="2600" b="1" u="sng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burnup dependent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 bwMode="auto">
          <a:xfrm>
            <a:off x="323849" y="3541333"/>
            <a:ext cx="8848726" cy="47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01576"/>
                </a:solidFill>
                <a:latin typeface="Cambria"/>
                <a:ea typeface="ＭＳ Ｐゴシック" charset="0"/>
                <a:cs typeface="Cambr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101576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Case C: Simulation of loss of coolant accident</a:t>
            </a:r>
            <a:endParaRPr lang="en-US" sz="2600" b="1" u="sng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48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8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MNE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MNE-template</Template>
  <TotalTime>1000</TotalTime>
  <Words>1237</Words>
  <Application>Microsoft Office PowerPoint</Application>
  <PresentationFormat>On-screen Show (4:3)</PresentationFormat>
  <Paragraphs>206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ＭＳ Ｐゴシック</vt:lpstr>
      <vt:lpstr>Arial</vt:lpstr>
      <vt:lpstr>Arial Rounded MT Bold</vt:lpstr>
      <vt:lpstr>Calibri</vt:lpstr>
      <vt:lpstr>Cambria</vt:lpstr>
      <vt:lpstr>Courier New</vt:lpstr>
      <vt:lpstr>crocodoc-DpLqjq-inv-f1105</vt:lpstr>
      <vt:lpstr>crocodoc-DpLqjq-inv-f719</vt:lpstr>
      <vt:lpstr>Helvetica</vt:lpstr>
      <vt:lpstr>Symbol</vt:lpstr>
      <vt:lpstr>Times New Roman</vt:lpstr>
      <vt:lpstr>Wingdings</vt:lpstr>
      <vt:lpstr>MNE-template</vt:lpstr>
      <vt:lpstr>PowerPoint Presentation</vt:lpstr>
      <vt:lpstr>What we discussed so far…</vt:lpstr>
      <vt:lpstr>What we discussed so far…</vt:lpstr>
      <vt:lpstr>What we discussed so far…</vt:lpstr>
      <vt:lpstr>Project goal</vt:lpstr>
      <vt:lpstr>General Description of the Project</vt:lpstr>
      <vt:lpstr>General Description of the Project</vt:lpstr>
      <vt:lpstr>General Description of the Project</vt:lpstr>
      <vt:lpstr>General Description of the Project</vt:lpstr>
      <vt:lpstr>General Description of the Project</vt:lpstr>
      <vt:lpstr>General Description of the Project</vt:lpstr>
      <vt:lpstr>General Description of the Project</vt:lpstr>
      <vt:lpstr>Specific Requirements for the approaches</vt:lpstr>
      <vt:lpstr>Specific Requirements for the approaches</vt:lpstr>
      <vt:lpstr>Specific Requirements for the approaches</vt:lpstr>
      <vt:lpstr>Deliverables</vt:lpstr>
      <vt:lpstr>Requirements for the Final Report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Motta</dc:creator>
  <cp:lastModifiedBy>Muhammet Ayanoglu</cp:lastModifiedBy>
  <cp:revision>42</cp:revision>
  <dcterms:created xsi:type="dcterms:W3CDTF">2015-12-04T20:39:46Z</dcterms:created>
  <dcterms:modified xsi:type="dcterms:W3CDTF">2017-03-01T18:45:08Z</dcterms:modified>
</cp:coreProperties>
</file>